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D9F2D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2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635AF-FE73-42E7-ABDB-C9A0BD083892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85405-4547-48AE-8974-6E9349398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3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85405-4547-48AE-8974-6E93493989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07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85405-4547-48AE-8974-6E93493989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85405-4547-48AE-8974-6E93493989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5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3C7A-5C9F-9BF9-270C-7507F7E5A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8FCD2-26A9-27B0-8CCA-89448A7C7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AB0B3-29AE-C8BA-F222-409154C2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B4313-14C5-DB91-0715-2A0EB6B9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369BA-120A-60B6-7721-783C780B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4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7C5F-FAB9-5455-925B-1A23A3097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14303-3D77-150F-1625-E22C155EE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2B7BE-569E-1861-28E7-8DF9AAC1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05EF5-0C7D-BE53-0AF2-312172D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8A264-568A-8D7E-913F-6BD18222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76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1C68C0-7364-70C2-B841-F412DB070A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AEACC-2402-E8FE-2362-60BCD1DE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05148-DDA7-DD18-CC6F-33B5ACE5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7BAC9-7795-FCF9-2A99-7A7BB57F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15CAD-601F-BE14-CD54-BA7B3860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73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CAD9-37C0-BB63-C374-A8F838C7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5E61B-8EAA-76AA-6868-41A8B08F2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24512-B305-DEE8-CC9B-180CD1AB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6B26C-452A-AE43-69AF-A2239E19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BFBAC-023F-6BE8-7548-A17D1B92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14D2-77DC-8E86-8BFD-3CDF59C9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F39CA-B9E5-EDC1-4EAD-27798024B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540AB-4929-388B-446A-D267BC9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99CFA-F5ED-BBE9-542D-668545DEA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BB7FE-F797-38A8-D5BD-38010F54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26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8AE8-CAC6-A82A-42FB-B0D521BE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984A2-823F-0A48-AEA3-569DC872A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53D48-7F50-3C47-8834-1D564178E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3C511-3687-9354-6C28-2CC3DAD38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163F6-61D1-FA9E-06CF-372840CD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6B348-4DC1-44D9-F711-9A2A3920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78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63B15-3606-BA9D-954B-AF64953F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5D055-B930-3DF1-BAE7-E759C22B6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77044-892D-9C75-1C1A-95601A551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89818-6BAF-B7E2-FD31-CF43BC625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C5FB99-D23F-9D58-0136-ADC1A7C34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4216B5-395E-87FA-6582-41E36D5A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70F4E9-122C-B8E6-BA46-0466E9F4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EA42D1-AF3F-4522-21C6-120145597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64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E2DE-E36D-8FC8-6C99-E72061D9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F8F45-0C3E-FB8F-B76E-07B1E193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4B400-9CAB-EF23-13C7-E658267C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CB228-8E12-6151-8E66-3C303693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93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EE0612-E82C-9742-3177-128D2A84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6AEF9-C65F-BEA2-F686-B0781DFA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D0689-8A44-0BEA-C047-13DE083B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33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6773-FF75-C294-5A4F-97925E4E3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76102-6C30-4269-EA1E-7FF34C91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20778-C426-8E91-AF0E-247D5980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9A280-4189-E2EF-1923-92EF762C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99D3A-59C7-AF63-30A0-DA307DA9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40BAD-26A1-D15C-1A47-C1B37F68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B6EF8-F074-57DD-E836-EB052654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FC6A8A-E79E-65A1-0772-6F47053A4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F2C2A-FB3C-9C77-3FD8-1FD90AAE2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FC077-C605-0CA1-C9F5-E56E27CE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476F2-357A-064D-7B6D-23670E3E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0211-923C-A8DE-5E41-B5C13331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1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388D4C-FEA2-9BC6-28BC-99DAD30C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47ECE-BB26-1CD7-0190-908881929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EF6E0-4225-2C0D-8F52-39E6F0513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DAF2B1-4841-4655-8937-D729CDC91385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4E528-2258-CBA1-B4D9-92EF91FCE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90E0F-AB5C-4AD8-A85A-678693222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7A72A4-EEA2-4326-B101-84979411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44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2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2EA5C-383A-7686-F5F5-06979EB0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12" t="75466" r="38251" b="10808"/>
          <a:stretch/>
        </p:blipFill>
        <p:spPr>
          <a:xfrm>
            <a:off x="7592417" y="1267785"/>
            <a:ext cx="4065104" cy="1411356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40560-FBE7-910E-4C5B-0CEDCF5296EC}"/>
              </a:ext>
            </a:extLst>
          </p:cNvPr>
          <p:cNvSpPr txBox="1"/>
          <p:nvPr/>
        </p:nvSpPr>
        <p:spPr>
          <a:xfrm>
            <a:off x="7061087" y="4438686"/>
            <a:ext cx="4798980" cy="229293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Key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The source of a river is where it begins, usually in high ground.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A meander is a winding curve or bend in a river.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Ox bow lakes are created when the meander is so deep that is cuts off a piece of the meander.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The river Nile is the world’s longest river and runs into the Mediterranean.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The Amazon River is situated in Brazil and runs through the Amazon Rainforest.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Erosion has helped to form many interesting features of the Earth’s surface including mountain peaks, valleys, and coastlines.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Deposition is when the materials from erosion are dropped in a new location.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69ECA-E31F-7FDB-95CA-98A79A204C78}"/>
              </a:ext>
            </a:extLst>
          </p:cNvPr>
          <p:cNvSpPr txBox="1"/>
          <p:nvPr/>
        </p:nvSpPr>
        <p:spPr>
          <a:xfrm>
            <a:off x="181583" y="81930"/>
            <a:ext cx="2247089" cy="6694140"/>
          </a:xfrm>
          <a:prstGeom prst="rect">
            <a:avLst/>
          </a:prstGeom>
          <a:solidFill>
            <a:srgbClr val="FFFFFF">
              <a:alpha val="45098"/>
            </a:srgb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Vocabulary: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Stream-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A stream is a small body of flowing water.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Delta-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Deltas are often found at the mouth of large rivers.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Ox bow lake-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Ox bow lakes are created when the meander is so deep that is cuts off a piece of the meander.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Tributary-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When one stream meets another and merge together, the smaller stream is known as a tributary.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Deposition-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rocks and sediments eroded from one part of the river is deposited in another part.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Erosion-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erosion occurs when the fastest currents in the river carve intensely into the banks.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Waterfall-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Waterfalls form where water rushes down steep hillsides in upland areas and erodes the rock.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Meander-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A meander is a winding curve or bend in a river.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Source-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The source of a river is where it begins, usually in high ground.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Mouth-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A river mouth is the part of a river where the river flows into another river, a lake, a reservoir, a sea, or an ocean.</a:t>
            </a:r>
          </a:p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Estuary- </a:t>
            </a:r>
            <a:r>
              <a:rPr lang="en-GB" sz="1100" dirty="0">
                <a:latin typeface="Century Gothic" panose="020B0502020202020204" pitchFamily="34" charset="0"/>
                <a:cs typeface="Cavolini" panose="03000502040302020204" pitchFamily="66" charset="0"/>
              </a:rPr>
              <a:t>An estuary is an area where a freshwater or stream meets the ocean.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23FD8-176A-6F9C-7FEB-8AD72E10268B}"/>
              </a:ext>
            </a:extLst>
          </p:cNvPr>
          <p:cNvSpPr txBox="1"/>
          <p:nvPr/>
        </p:nvSpPr>
        <p:spPr>
          <a:xfrm>
            <a:off x="7628626" y="81930"/>
            <a:ext cx="4048328" cy="1107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Century Gothic" panose="020B0502020202020204" pitchFamily="34" charset="0"/>
                <a:cs typeface="Cavolini" panose="03000502040302020204" pitchFamily="66" charset="0"/>
              </a:rPr>
              <a:t>Did you know? </a:t>
            </a:r>
          </a:p>
          <a:p>
            <a:r>
              <a:rPr lang="en-GB" sz="1100" i="1" dirty="0">
                <a:latin typeface="Century Gothic" panose="020B0502020202020204" pitchFamily="34" charset="0"/>
                <a:cs typeface="Cavolini" panose="03000502040302020204" pitchFamily="66" charset="0"/>
              </a:rPr>
              <a:t>Rivers carry water and nutrients to areas all around the earth. They play a very important part in the water cycle, acting as drainage channels for surface water. Rivers drain nearly 75% of the earth’s land surface. Rivers provide excellent transport links for towns and cities.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5505B96-B386-775A-F19B-687B5E05B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443076"/>
              </p:ext>
            </p:extLst>
          </p:nvPr>
        </p:nvGraphicFramePr>
        <p:xfrm>
          <a:off x="4880256" y="302566"/>
          <a:ext cx="1790970" cy="2008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970">
                  <a:extLst>
                    <a:ext uri="{9D8B030D-6E8A-4147-A177-3AD203B41FA5}">
                      <a16:colId xmlns:a16="http://schemas.microsoft.com/office/drawing/2014/main" val="1928610969"/>
                    </a:ext>
                  </a:extLst>
                </a:gridCol>
              </a:tblGrid>
              <a:tr h="58372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Thames</a:t>
                      </a:r>
                    </a:p>
                    <a:p>
                      <a:r>
                        <a:rPr lang="en-GB" sz="11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London river that is 184 miles long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071236"/>
                  </a:ext>
                </a:extLst>
              </a:tr>
              <a:tr h="58372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Britain’s longest river (220 miles) from Wales to Bristol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009590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Mersey</a:t>
                      </a:r>
                    </a:p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Liverpool river that is 70 miles long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348816"/>
                  </a:ext>
                </a:extLst>
              </a:tr>
            </a:tbl>
          </a:graphicData>
        </a:graphic>
      </p:graphicFrame>
      <p:pic>
        <p:nvPicPr>
          <p:cNvPr id="1026" name="Picture 2" descr="United Kingdom Map With Rivers">
            <a:extLst>
              <a:ext uri="{FF2B5EF4-FFF2-40B4-BE49-F238E27FC236}">
                <a16:creationId xmlns:a16="http://schemas.microsoft.com/office/drawing/2014/main" id="{D42AD837-18EC-6FAF-D856-B126DFF1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18" y="181470"/>
            <a:ext cx="2110799" cy="281874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9AB153-0A8C-213C-6323-9A3298AE6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876" t="39433" r="38324" b="36423"/>
          <a:stretch/>
        </p:blipFill>
        <p:spPr>
          <a:xfrm>
            <a:off x="2989747" y="4088638"/>
            <a:ext cx="3505422" cy="2674609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BBB04A1-F65A-652B-55B3-37EE02CC6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19555"/>
              </p:ext>
            </p:extLst>
          </p:nvPr>
        </p:nvGraphicFramePr>
        <p:xfrm>
          <a:off x="7828064" y="3000806"/>
          <a:ext cx="382945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457">
                  <a:extLst>
                    <a:ext uri="{9D8B030D-6E8A-4147-A177-3AD203B41FA5}">
                      <a16:colId xmlns:a16="http://schemas.microsoft.com/office/drawing/2014/main" val="1928610969"/>
                    </a:ext>
                  </a:extLst>
                </a:gridCol>
              </a:tblGrid>
              <a:tr h="40993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Amazon</a:t>
                      </a:r>
                    </a:p>
                    <a:p>
                      <a:r>
                        <a:rPr lang="en-GB" sz="1100" b="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Situated in Brazil, it’s 4000 miles long. Runs through the Amazon rainforest.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071236"/>
                  </a:ext>
                </a:extLst>
              </a:tr>
              <a:tr h="525555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Nile</a:t>
                      </a:r>
                    </a:p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The world’s longest river (4.160 miles long) and runs into the Mediterranean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00959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2668018" y="3075057"/>
            <a:ext cx="47724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Geography: Rivers</a:t>
            </a:r>
          </a:p>
        </p:txBody>
      </p:sp>
    </p:spTree>
    <p:extLst>
      <p:ext uri="{BB962C8B-B14F-4D97-AF65-F5344CB8AC3E}">
        <p14:creationId xmlns:p14="http://schemas.microsoft.com/office/powerpoint/2010/main" val="342944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869ECA-E31F-7FDB-95CA-98A79A204C78}"/>
              </a:ext>
            </a:extLst>
          </p:cNvPr>
          <p:cNvSpPr txBox="1"/>
          <p:nvPr/>
        </p:nvSpPr>
        <p:spPr>
          <a:xfrm>
            <a:off x="74931" y="106475"/>
            <a:ext cx="1957069" cy="4031873"/>
          </a:xfrm>
          <a:prstGeom prst="rect">
            <a:avLst/>
          </a:prstGeom>
          <a:solidFill>
            <a:srgbClr val="FFFFFF">
              <a:alpha val="45098"/>
            </a:srgb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  <a:cs typeface="Cavolini" panose="03000502040302020204" pitchFamily="66" charset="0"/>
              </a:rPr>
              <a:t>Vocabulary: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Thousands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Hundreds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Tens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Ones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Zero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Place value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Greater than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Less than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Order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Round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Rounded to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Negative number 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Partition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Digit</a:t>
            </a:r>
          </a:p>
          <a:p>
            <a:r>
              <a:rPr lang="en-GB" sz="1600" dirty="0">
                <a:latin typeface="Century Gothic" panose="020B0502020202020204" pitchFamily="34" charset="0"/>
                <a:cs typeface="Cavolini" panose="03000502040302020204" pitchFamily="66" charset="0"/>
              </a:rPr>
              <a:t>Roman numeral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2286000" y="2284622"/>
            <a:ext cx="59440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Maths</a:t>
            </a:r>
            <a:r>
              <a:rPr lang="en-US" sz="4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en-US" sz="4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Place Value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CFE29-AEB7-2F2C-E5F3-97CAE7E39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13" t="28354" r="68043" b="48438"/>
          <a:stretch/>
        </p:blipFill>
        <p:spPr>
          <a:xfrm>
            <a:off x="7030672" y="5224019"/>
            <a:ext cx="1888973" cy="1177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875E9-F639-5F62-AE26-86524E2C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13" t="53167" r="34086" b="25867"/>
          <a:stretch/>
        </p:blipFill>
        <p:spPr>
          <a:xfrm>
            <a:off x="41951" y="4968240"/>
            <a:ext cx="6671781" cy="1433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74A758-1919-7AFC-AC48-FB7995C2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436" t="28354" r="33731" b="48864"/>
          <a:stretch/>
        </p:blipFill>
        <p:spPr>
          <a:xfrm>
            <a:off x="10257554" y="5224019"/>
            <a:ext cx="1887298" cy="1160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55E2A1-FC97-2F4B-1BCB-577E31079B9C}"/>
              </a:ext>
            </a:extLst>
          </p:cNvPr>
          <p:cNvSpPr txBox="1"/>
          <p:nvPr/>
        </p:nvSpPr>
        <p:spPr>
          <a:xfrm>
            <a:off x="8915357" y="5282561"/>
            <a:ext cx="134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entury Gothic" panose="020B0502020202020204" pitchFamily="34" charset="0"/>
              </a:rPr>
              <a:t>4324 &gt; 3243</a:t>
            </a:r>
          </a:p>
          <a:p>
            <a:r>
              <a:rPr lang="en-GB" sz="1600" b="1" dirty="0">
                <a:latin typeface="Century Gothic" panose="020B0502020202020204" pitchFamily="34" charset="0"/>
              </a:rPr>
              <a:t>Greater than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7F68A-C296-C278-3225-8F969D5682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83" t="23016" r="9167" b="27408"/>
          <a:stretch/>
        </p:blipFill>
        <p:spPr>
          <a:xfrm>
            <a:off x="2175790" y="106475"/>
            <a:ext cx="6463432" cy="2178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0EF92E-52E6-B910-EDB9-668A06E51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980" t="28593" r="8924" b="16740"/>
          <a:stretch/>
        </p:blipFill>
        <p:spPr>
          <a:xfrm>
            <a:off x="8783012" y="100447"/>
            <a:ext cx="3240264" cy="2839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92AAED-20FB-6377-F3BD-7296FF5D33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34" t="14667" r="36188" b="37152"/>
          <a:stretch/>
        </p:blipFill>
        <p:spPr>
          <a:xfrm>
            <a:off x="2203317" y="3038346"/>
            <a:ext cx="2805831" cy="17489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30F048-08A2-0C77-B36A-121CED33CF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417" t="34518" r="7833" b="35590"/>
          <a:stretch/>
        </p:blipFill>
        <p:spPr>
          <a:xfrm>
            <a:off x="6662615" y="3086028"/>
            <a:ext cx="5212080" cy="20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3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-72417" y="4161090"/>
            <a:ext cx="383161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Writing:</a:t>
            </a:r>
          </a:p>
          <a:p>
            <a:pPr algn="ctr"/>
            <a:r>
              <a:rPr lang="en-US" sz="4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Gorilla</a:t>
            </a:r>
          </a:p>
          <a:p>
            <a:pPr algn="ctr"/>
            <a:r>
              <a:rPr lang="en-US" sz="4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By Anthony Brown</a:t>
            </a:r>
            <a:endParaRPr lang="en-US" sz="4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F1BCB8-0959-68A9-B782-728E9CB9A3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17" t="13482" r="16833" b="38963"/>
          <a:stretch/>
        </p:blipFill>
        <p:spPr>
          <a:xfrm>
            <a:off x="5380906" y="-56534"/>
            <a:ext cx="3782003" cy="4351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6B69C5-624D-DF82-D943-274DBF0B1E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833" t="22773" r="38417" b="48592"/>
          <a:stretch/>
        </p:blipFill>
        <p:spPr>
          <a:xfrm>
            <a:off x="9247219" y="711151"/>
            <a:ext cx="2855416" cy="2328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B6AB4D-07C8-BF55-5025-D70DFE5A81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351" t="27408" r="34750" b="35277"/>
          <a:stretch/>
        </p:blipFill>
        <p:spPr>
          <a:xfrm>
            <a:off x="1" y="22903"/>
            <a:ext cx="5034760" cy="3928741"/>
          </a:xfrm>
          <a:prstGeom prst="rect">
            <a:avLst/>
          </a:prstGeom>
        </p:spPr>
      </p:pic>
      <p:pic>
        <p:nvPicPr>
          <p:cNvPr id="2050" name="Picture 2" descr="Noun Phrase Definition and Function with Examples - Grammar Quiz">
            <a:extLst>
              <a:ext uri="{FF2B5EF4-FFF2-40B4-BE49-F238E27FC236}">
                <a16:creationId xmlns:a16="http://schemas.microsoft.com/office/drawing/2014/main" id="{1D80FE80-FA4F-E1E3-A846-AAB600958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/>
        </p:blipFill>
        <p:spPr bwMode="auto">
          <a:xfrm>
            <a:off x="3642865" y="4637963"/>
            <a:ext cx="4698803" cy="21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nctuation Chart Printable Pdf">
            <a:extLst>
              <a:ext uri="{FF2B5EF4-FFF2-40B4-BE49-F238E27FC236}">
                <a16:creationId xmlns:a16="http://schemas.microsoft.com/office/drawing/2014/main" id="{718449F3-FEAE-1605-E2C0-42FD607A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94" y="3952287"/>
            <a:ext cx="2749666" cy="29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4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122620" y="3092709"/>
            <a:ext cx="38316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Reading</a:t>
            </a:r>
          </a:p>
          <a:p>
            <a:pPr algn="ctr"/>
            <a:r>
              <a:rPr lang="en-US" sz="4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Skills</a:t>
            </a:r>
            <a:endParaRPr lang="en-US" sz="4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52" name="Picture 4" descr="Punctuation Chart Printable Pdf">
            <a:extLst>
              <a:ext uri="{FF2B5EF4-FFF2-40B4-BE49-F238E27FC236}">
                <a16:creationId xmlns:a16="http://schemas.microsoft.com/office/drawing/2014/main" id="{718449F3-FEAE-1605-E2C0-42FD607A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44" y="3705542"/>
            <a:ext cx="2942621" cy="31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4ED16-4C57-5352-8C18-C755BEB2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33" t="17334" r="50000" b="34321"/>
          <a:stretch/>
        </p:blipFill>
        <p:spPr>
          <a:xfrm>
            <a:off x="216060" y="177877"/>
            <a:ext cx="2953859" cy="2284212"/>
          </a:xfrm>
          <a:prstGeom prst="rect">
            <a:avLst/>
          </a:prstGeom>
        </p:spPr>
      </p:pic>
      <p:pic>
        <p:nvPicPr>
          <p:cNvPr id="4098" name="Picture 2" descr="Inference Equation | Teaching Resources">
            <a:extLst>
              <a:ext uri="{FF2B5EF4-FFF2-40B4-BE49-F238E27FC236}">
                <a16:creationId xmlns:a16="http://schemas.microsoft.com/office/drawing/2014/main" id="{566AFF45-B584-5C10-B784-082ABFD4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91" y="40592"/>
            <a:ext cx="4643911" cy="34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king Predictions Poster &amp; Anchor Chart | Making predictions, Anchor ...">
            <a:extLst>
              <a:ext uri="{FF2B5EF4-FFF2-40B4-BE49-F238E27FC236}">
                <a16:creationId xmlns:a16="http://schemas.microsoft.com/office/drawing/2014/main" id="{CC8FCC83-5314-0392-C4B9-EF5C109AA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12403" r="7943" b="54148"/>
          <a:stretch/>
        </p:blipFill>
        <p:spPr bwMode="auto">
          <a:xfrm>
            <a:off x="216060" y="4537252"/>
            <a:ext cx="4291152" cy="14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cx, 121.89 KB">
            <a:extLst>
              <a:ext uri="{FF2B5EF4-FFF2-40B4-BE49-F238E27FC236}">
                <a16:creationId xmlns:a16="http://schemas.microsoft.com/office/drawing/2014/main" id="{5B19ADF4-DC46-FBE5-4091-5DDFE1E09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7587" r="9749" b="6841"/>
          <a:stretch/>
        </p:blipFill>
        <p:spPr bwMode="auto">
          <a:xfrm>
            <a:off x="10288866" y="40592"/>
            <a:ext cx="1903134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ummarizing | Reading Rockets">
            <a:extLst>
              <a:ext uri="{FF2B5EF4-FFF2-40B4-BE49-F238E27FC236}">
                <a16:creationId xmlns:a16="http://schemas.microsoft.com/office/drawing/2014/main" id="{42167023-D169-EF24-3BB5-BBD3BBC5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441" y="3521911"/>
            <a:ext cx="2494599" cy="31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0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518160" y="2767483"/>
            <a:ext cx="84442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R.E.</a:t>
            </a:r>
          </a:p>
          <a:p>
            <a:pPr algn="ctr"/>
            <a:r>
              <a:rPr lang="en-US" sz="4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Creation of Covenant</a:t>
            </a:r>
            <a:endParaRPr lang="en-US" sz="4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716C9-A259-5C65-4AC9-11FF7C00567A}"/>
              </a:ext>
            </a:extLst>
          </p:cNvPr>
          <p:cNvSpPr txBox="1"/>
          <p:nvPr/>
        </p:nvSpPr>
        <p:spPr>
          <a:xfrm>
            <a:off x="-81280" y="4175760"/>
            <a:ext cx="417576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Genesis 12: 1-5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Now the </a:t>
            </a:r>
            <a:r>
              <a:rPr lang="en-GB" sz="1200" cap="small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Lord</a:t>
            </a:r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said to Abram, ‘Go from your country and your kindred and your father’s house to the land that I will show you. </a:t>
            </a:r>
            <a:r>
              <a:rPr lang="en-GB" sz="12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2 </a:t>
            </a:r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 will make of you a great nation, and I will bless you, and make your name great, so that you will be a blessing. </a:t>
            </a:r>
            <a:r>
              <a:rPr lang="en-GB" sz="12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3 </a:t>
            </a:r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 will bless those who bless you, and the one who curses you I will curse; and in you all the families of the earth shall be blessed.</a:t>
            </a:r>
            <a:endParaRPr lang="en-GB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2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4 </a:t>
            </a:r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So Abram went, as the </a:t>
            </a:r>
            <a:r>
              <a:rPr lang="en-GB" sz="1200" cap="small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Lord</a:t>
            </a:r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had told him; and Lot went with him. Abram was seventy-five years old when he departed from Haran. </a:t>
            </a:r>
            <a:r>
              <a:rPr lang="en-GB" sz="1200" b="1" baseline="300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5 </a:t>
            </a:r>
            <a:r>
              <a:rPr lang="en-GB" sz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Abram took his wife Sarai and his brother’s son Lot, and all the possessions that they had gathered, and the persons whom they had acquired in Haran; and they set forth to go to the land of Canaan</a:t>
            </a:r>
            <a:r>
              <a:rPr lang="en-GB" sz="18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 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Abraham on the Plains of Mamre">
            <a:extLst>
              <a:ext uri="{FF2B5EF4-FFF2-40B4-BE49-F238E27FC236}">
                <a16:creationId xmlns:a16="http://schemas.microsoft.com/office/drawing/2014/main" id="{DCEB6BD1-0B40-0370-1A32-7CE4CD2C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25" y="4596374"/>
            <a:ext cx="2622075" cy="217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36367-70A0-6EDD-2BE1-B2146A55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00" t="22222" r="20167" b="37215"/>
          <a:stretch/>
        </p:blipFill>
        <p:spPr>
          <a:xfrm>
            <a:off x="81280" y="23964"/>
            <a:ext cx="7721600" cy="2781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F79697-C580-4CF8-0D0B-31C13679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750" t="21333" r="38743" b="19259"/>
          <a:stretch/>
        </p:blipFill>
        <p:spPr>
          <a:xfrm>
            <a:off x="9561857" y="4175760"/>
            <a:ext cx="2222446" cy="2578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087852-5896-F55A-8B86-D05F1CA16B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71" t="26667" r="64001" b="23111"/>
          <a:stretch/>
        </p:blipFill>
        <p:spPr>
          <a:xfrm>
            <a:off x="7062813" y="4498924"/>
            <a:ext cx="2069418" cy="2123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B83BF4-060E-B759-25DF-55C3A8CCAE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834" t="13037" r="13667" b="11555"/>
          <a:stretch/>
        </p:blipFill>
        <p:spPr>
          <a:xfrm>
            <a:off x="8766384" y="319980"/>
            <a:ext cx="3017919" cy="332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8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4822006" y="2769367"/>
            <a:ext cx="2860077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Art:</a:t>
            </a:r>
          </a:p>
          <a:p>
            <a:pPr algn="ctr"/>
            <a:r>
              <a:rPr lang="en-US" sz="36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Power prints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A879B-102A-FA67-81F8-E1E7C038B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16" t="27555" r="44667" b="31343"/>
          <a:stretch/>
        </p:blipFill>
        <p:spPr>
          <a:xfrm>
            <a:off x="0" y="0"/>
            <a:ext cx="5415280" cy="281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E856C-0BB2-14FD-857C-FCA552689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3" t="25037" r="49333" b="36296"/>
          <a:stretch/>
        </p:blipFill>
        <p:spPr>
          <a:xfrm>
            <a:off x="5258761" y="3972749"/>
            <a:ext cx="3814120" cy="2885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3932CE-5A34-FE26-0E0F-88E6FC267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67" t="25037" r="16000" b="36000"/>
          <a:stretch/>
        </p:blipFill>
        <p:spPr>
          <a:xfrm>
            <a:off x="5557906" y="146668"/>
            <a:ext cx="3423534" cy="25357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D152A8-E38B-548F-2B36-8CED03AAB3F4}"/>
              </a:ext>
            </a:extLst>
          </p:cNvPr>
          <p:cNvSpPr txBox="1"/>
          <p:nvPr/>
        </p:nvSpPr>
        <p:spPr>
          <a:xfrm flipH="1">
            <a:off x="5618866" y="389522"/>
            <a:ext cx="1696335" cy="22929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Draw your design on the polystyrene block, pressing in with the pencil</a:t>
            </a:r>
          </a:p>
          <a:p>
            <a:pPr marL="342900" indent="-342900"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Don’t press too hard!</a:t>
            </a:r>
          </a:p>
          <a:p>
            <a:pPr marL="342900" indent="-342900"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Apply ink or paint to the block</a:t>
            </a:r>
          </a:p>
          <a:p>
            <a:pPr marL="342900" indent="-342900"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Press the block ink-side down to print it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A5564C-FE4E-0393-EBD6-395F5B9759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27111" r="8667" b="24741"/>
          <a:stretch/>
        </p:blipFill>
        <p:spPr>
          <a:xfrm>
            <a:off x="9200884" y="133642"/>
            <a:ext cx="2798076" cy="1833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2D0150-A569-7419-C57F-9784587A51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000" t="19556" r="6750" b="24444"/>
          <a:stretch/>
        </p:blipFill>
        <p:spPr>
          <a:xfrm>
            <a:off x="46313" y="3972749"/>
            <a:ext cx="5212447" cy="2818748"/>
          </a:xfrm>
          <a:prstGeom prst="rect">
            <a:avLst/>
          </a:prstGeom>
        </p:spPr>
      </p:pic>
      <p:pic>
        <p:nvPicPr>
          <p:cNvPr id="6146" name="Picture 2" descr="Image result for henri matisse">
            <a:extLst>
              <a:ext uri="{FF2B5EF4-FFF2-40B4-BE49-F238E27FC236}">
                <a16:creationId xmlns:a16="http://schemas.microsoft.com/office/drawing/2014/main" id="{E0B70D05-F6B3-5C27-214A-93CE0EB4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0" y="2877127"/>
            <a:ext cx="1031228" cy="13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rtist Henri Matisse, an Influential Modernist Painter">
            <a:extLst>
              <a:ext uri="{FF2B5EF4-FFF2-40B4-BE49-F238E27FC236}">
                <a16:creationId xmlns:a16="http://schemas.microsoft.com/office/drawing/2014/main" id="{E8F4F565-CE9B-1721-15ED-B5DB1452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628" y="2187964"/>
            <a:ext cx="1846942" cy="248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61B3A3-0ACC-8EF9-ACED-25D89CF0D52A}"/>
              </a:ext>
            </a:extLst>
          </p:cNvPr>
          <p:cNvSpPr txBox="1"/>
          <p:nvPr/>
        </p:nvSpPr>
        <p:spPr>
          <a:xfrm>
            <a:off x="9306560" y="4775200"/>
            <a:ext cx="246888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Henri Matisse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>
                <a:latin typeface="Century Gothic" panose="020B0502020202020204" pitchFamily="34" charset="0"/>
              </a:rPr>
              <a:t>Painted with bold shapes and colours in the ‘Fauvist’ style.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>
                <a:latin typeface="Century Gothic" panose="020B0502020202020204" pitchFamily="34" charset="0"/>
              </a:rPr>
              <a:t>Made paper cut-outs when he could no longer stand up to paint.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200" dirty="0">
                <a:latin typeface="Century Gothic" panose="020B0502020202020204" pitchFamily="34" charset="0"/>
              </a:rPr>
              <a:t>He called his collage style ‘painting with scissors.</a:t>
            </a:r>
          </a:p>
        </p:txBody>
      </p:sp>
    </p:spTree>
    <p:extLst>
      <p:ext uri="{BB962C8B-B14F-4D97-AF65-F5344CB8AC3E}">
        <p14:creationId xmlns:p14="http://schemas.microsoft.com/office/powerpoint/2010/main" val="65562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7685EB-3610-3A20-2167-AE39CBBE9F8B}"/>
              </a:ext>
            </a:extLst>
          </p:cNvPr>
          <p:cNvSpPr/>
          <p:nvPr/>
        </p:nvSpPr>
        <p:spPr>
          <a:xfrm>
            <a:off x="3929556" y="221364"/>
            <a:ext cx="375960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Science:</a:t>
            </a:r>
          </a:p>
          <a:p>
            <a:pPr algn="ctr"/>
            <a:r>
              <a:rPr lang="en-US" sz="3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Biology Animals</a:t>
            </a:r>
            <a:endParaRPr lang="en-US" sz="32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30DD9-7DBA-7F73-D48A-27F3096F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34" t="21777" r="59205" b="37121"/>
          <a:stretch/>
        </p:blipFill>
        <p:spPr>
          <a:xfrm>
            <a:off x="57611" y="73156"/>
            <a:ext cx="3933960" cy="3437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61F6F-011D-6DF2-239E-7A21B2D3C0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50" t="63259" r="52667" b="16444"/>
          <a:stretch/>
        </p:blipFill>
        <p:spPr>
          <a:xfrm>
            <a:off x="7108296" y="5103674"/>
            <a:ext cx="5083704" cy="1754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7C92E-CB0E-065A-C65C-E2053005D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00" t="46963" r="59166" b="24296"/>
          <a:stretch/>
        </p:blipFill>
        <p:spPr>
          <a:xfrm>
            <a:off x="181775" y="4595301"/>
            <a:ext cx="3685633" cy="2262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480-F189-CBEB-0891-2ECE031560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166" t="24741" r="18167" b="11851"/>
          <a:stretch/>
        </p:blipFill>
        <p:spPr>
          <a:xfrm>
            <a:off x="7857573" y="0"/>
            <a:ext cx="4293787" cy="386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2DA377-99EE-B75F-F4A1-69564279A7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167" t="49882" r="10417" b="15367"/>
          <a:stretch/>
        </p:blipFill>
        <p:spPr>
          <a:xfrm>
            <a:off x="3929556" y="3349348"/>
            <a:ext cx="4883711" cy="1754326"/>
          </a:xfrm>
          <a:prstGeom prst="rect">
            <a:avLst/>
          </a:prstGeom>
        </p:spPr>
      </p:pic>
      <p:pic>
        <p:nvPicPr>
          <p:cNvPr id="7170" name="Picture 2" descr="Image result for magnifine glass">
            <a:extLst>
              <a:ext uri="{FF2B5EF4-FFF2-40B4-BE49-F238E27FC236}">
                <a16:creationId xmlns:a16="http://schemas.microsoft.com/office/drawing/2014/main" id="{4C1A294C-D899-3136-CA8B-BAB37E3C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91" y="1372239"/>
            <a:ext cx="1489137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question mark">
            <a:extLst>
              <a:ext uri="{FF2B5EF4-FFF2-40B4-BE49-F238E27FC236}">
                <a16:creationId xmlns:a16="http://schemas.microsoft.com/office/drawing/2014/main" id="{3E4E8EF2-CFF4-00A8-7D61-6649C99F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80" y="3574221"/>
            <a:ext cx="1057547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16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96CB8794320148814799AB2CA8582D" ma:contentTypeVersion="15" ma:contentTypeDescription="Create a new document." ma:contentTypeScope="" ma:versionID="0b61e76de80ff14b5a11099fa25e444c">
  <xsd:schema xmlns:xsd="http://www.w3.org/2001/XMLSchema" xmlns:xs="http://www.w3.org/2001/XMLSchema" xmlns:p="http://schemas.microsoft.com/office/2006/metadata/properties" xmlns:ns2="8ceed040-3044-41e9-b23a-ce3f5c456fd9" xmlns:ns3="367cc28c-edea-4375-89ba-6a7005d3ea14" targetNamespace="http://schemas.microsoft.com/office/2006/metadata/properties" ma:root="true" ma:fieldsID="23ee81c73b3b1415a0f797ae0d43dab4" ns2:_="" ns3:_="">
    <xsd:import namespace="8ceed040-3044-41e9-b23a-ce3f5c456fd9"/>
    <xsd:import namespace="367cc28c-edea-4375-89ba-6a7005d3ea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ed040-3044-41e9-b23a-ce3f5c456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cc28c-edea-4375-89ba-6a7005d3ea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cbde8e3-0d73-451a-84d8-b6356ec42715}" ma:internalName="TaxCatchAll" ma:showField="CatchAllData" ma:web="367cc28c-edea-4375-89ba-6a7005d3ea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7cc28c-edea-4375-89ba-6a7005d3ea14" xsi:nil="true"/>
    <lcf76f155ced4ddcb4097134ff3c332f xmlns="8ceed040-3044-41e9-b23a-ce3f5c456f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A8E3046-AD00-459E-901A-8234330CDC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eed040-3044-41e9-b23a-ce3f5c456fd9"/>
    <ds:schemaRef ds:uri="367cc28c-edea-4375-89ba-6a7005d3e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B57D47-8EB4-4A3E-AF45-9D8747B1B0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D7B81C-B591-40A9-BED5-E5D6E780351A}">
  <ds:schemaRefs>
    <ds:schemaRef ds:uri="8ceed040-3044-41e9-b23a-ce3f5c456fd9"/>
    <ds:schemaRef ds:uri="http://www.w3.org/XML/1998/namespace"/>
    <ds:schemaRef ds:uri="http://schemas.microsoft.com/office/2006/metadata/properties"/>
    <ds:schemaRef ds:uri="367cc28c-edea-4375-89ba-6a7005d3ea14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720</Words>
  <Application>Microsoft Office PowerPoint</Application>
  <PresentationFormat>Widescreen</PresentationFormat>
  <Paragraphs>77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Avenir Next LT Pro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 Orton</dc:creator>
  <cp:lastModifiedBy>Kate Orton</cp:lastModifiedBy>
  <cp:revision>2</cp:revision>
  <dcterms:created xsi:type="dcterms:W3CDTF">2024-09-07T23:53:01Z</dcterms:created>
  <dcterms:modified xsi:type="dcterms:W3CDTF">2024-09-08T02:28:08Z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0x010100C096CB8794320148814799AB2CA8582D</vt:lpwstr>
  </property>
  <property fmtid="{D5CDD505-2E9C-101B-9397-08002B2CF9AE}" pid="3" name="MediaServiceImageTags">
    <vt:lpwstr/>
  </property>
</Properties>
</file>